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8" r:id="rId8"/>
    <p:sldId id="261" r:id="rId9"/>
    <p:sldId id="260" r:id="rId10"/>
    <p:sldId id="269" r:id="rId11"/>
    <p:sldId id="265" r:id="rId12"/>
    <p:sldId id="264" r:id="rId13"/>
    <p:sldId id="266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-18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C392EB0-2A24-4723-B940-7BB8DA10B6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2" y="1268302"/>
            <a:ext cx="8915399" cy="269676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accent1"/>
                </a:solidFill>
              </a:rPr>
              <a:t>РАЗВИТИЕ </a:t>
            </a:r>
            <a:br>
              <a:rPr lang="ru-RU" sz="3600" b="1" dirty="0">
                <a:solidFill>
                  <a:schemeClr val="accent1"/>
                </a:solidFill>
              </a:rPr>
            </a:br>
            <a:r>
              <a:rPr lang="ru-RU" sz="3600" b="1" dirty="0">
                <a:solidFill>
                  <a:schemeClr val="accent1"/>
                </a:solidFill>
              </a:rPr>
              <a:t>ИНДИВИДУАЛЬНЫХ СПОСОБНОСТЕЙ </a:t>
            </a:r>
            <a:br>
              <a:rPr lang="ru-RU" sz="3600" b="1" dirty="0">
                <a:solidFill>
                  <a:schemeClr val="accent1"/>
                </a:solidFill>
              </a:rPr>
            </a:br>
            <a:r>
              <a:rPr lang="ru-RU" sz="3600" b="1" dirty="0">
                <a:solidFill>
                  <a:schemeClr val="accent1"/>
                </a:solidFill>
              </a:rPr>
              <a:t>И ЛИЧНОСТНЫХ КАЧЕСТВ, </a:t>
            </a:r>
            <a:br>
              <a:rPr lang="ru-RU" sz="3600" b="1" dirty="0">
                <a:solidFill>
                  <a:schemeClr val="accent1"/>
                </a:solidFill>
              </a:rPr>
            </a:br>
            <a:r>
              <a:rPr lang="ru-RU" sz="3600" b="1" dirty="0">
                <a:solidFill>
                  <a:schemeClr val="accent1"/>
                </a:solidFill>
              </a:rPr>
              <a:t>ФОРМИРОВАНИЕ НАВЫКОВ </a:t>
            </a:r>
            <a:br>
              <a:rPr lang="ru-RU" sz="3600" b="1" dirty="0">
                <a:solidFill>
                  <a:schemeClr val="accent1"/>
                </a:solidFill>
              </a:rPr>
            </a:br>
            <a:r>
              <a:rPr lang="ru-RU" sz="3600" b="1" dirty="0">
                <a:solidFill>
                  <a:schemeClr val="accent1"/>
                </a:solidFill>
              </a:rPr>
              <a:t>САМОПРЕЗЕНТАЦИИ</a:t>
            </a:r>
            <a:endParaRPr lang="ru-RU" sz="4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48047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462D5BC-E21C-422F-B83D-A081B2216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1251222"/>
            <a:ext cx="8915399" cy="5443492"/>
          </a:xfrm>
        </p:spPr>
        <p:txBody>
          <a:bodyPr>
            <a:normAutofit lnSpcReduction="10000"/>
          </a:bodyPr>
          <a:lstStyle/>
          <a:p>
            <a:r>
              <a:rPr lang="ru-RU" sz="2400" b="0" i="0" dirty="0">
                <a:effectLst/>
                <a:latin typeface="Century Gothic" panose="020B0502020202020204" pitchFamily="34" charset="0"/>
              </a:rPr>
              <a:t>В наше время </a:t>
            </a:r>
            <a:r>
              <a:rPr lang="ru-RU" sz="2400" b="1" i="0" dirty="0">
                <a:effectLst/>
                <a:latin typeface="Century Gothic" panose="020B0502020202020204" pitchFamily="34" charset="0"/>
              </a:rPr>
              <a:t>именно </a:t>
            </a:r>
            <a:r>
              <a:rPr lang="ru-RU" sz="2400" b="1" i="0" dirty="0">
                <a:solidFill>
                  <a:schemeClr val="accent1"/>
                </a:solidFill>
                <a:effectLst/>
                <a:latin typeface="Century Gothic" panose="020B0502020202020204" pitchFamily="34" charset="0"/>
              </a:rPr>
              <a:t>умение адаптироваться </a:t>
            </a:r>
            <a:r>
              <a:rPr lang="ru-RU" sz="2400" b="1" i="0" dirty="0">
                <a:effectLst/>
                <a:latin typeface="Century Gothic" panose="020B0502020202020204" pitchFamily="34" charset="0"/>
              </a:rPr>
              <a:t>является ключевым навыком, который гарантирует действительный рост. </a:t>
            </a:r>
            <a:r>
              <a:rPr lang="ru-RU" sz="2400" i="0" dirty="0">
                <a:effectLst/>
                <a:latin typeface="Century Gothic" panose="020B0502020202020204" pitchFamily="34" charset="0"/>
              </a:rPr>
              <a:t>И с каждым годом этот навык становится всё более и более значимым. </a:t>
            </a:r>
          </a:p>
          <a:p>
            <a:r>
              <a:rPr lang="ru-RU" sz="2400" b="1" i="0" dirty="0">
                <a:effectLst/>
                <a:latin typeface="Century Gothic" panose="020B0502020202020204" pitchFamily="34" charset="0"/>
              </a:rPr>
              <a:t>Адаптивный интеллект </a:t>
            </a:r>
            <a:r>
              <a:rPr lang="ru-RU" sz="2400" i="0" dirty="0">
                <a:effectLst/>
                <a:latin typeface="Century Gothic" panose="020B0502020202020204" pitchFamily="34" charset="0"/>
              </a:rPr>
              <a:t>— это история не про то, чтобы под кого-то прогнуться.</a:t>
            </a:r>
            <a:r>
              <a:rPr lang="ru-RU" sz="2400" b="0" i="0" dirty="0">
                <a:effectLst/>
                <a:latin typeface="Century Gothic" panose="020B0502020202020204" pitchFamily="34" charset="0"/>
              </a:rPr>
              <a:t> Скорее, это </a:t>
            </a:r>
            <a:r>
              <a:rPr lang="ru-RU" sz="2400" b="1" i="0" dirty="0">
                <a:solidFill>
                  <a:schemeClr val="accent1"/>
                </a:solidFill>
                <a:effectLst/>
                <a:latin typeface="Century Gothic" panose="020B0502020202020204" pitchFamily="34" charset="0"/>
              </a:rPr>
              <a:t>история про так называемую стыковку</a:t>
            </a:r>
            <a:r>
              <a:rPr lang="ru-RU" sz="2400" b="0" i="0" dirty="0">
                <a:solidFill>
                  <a:schemeClr val="accent1"/>
                </a:solidFill>
                <a:effectLst/>
                <a:latin typeface="Century Gothic" panose="020B0502020202020204" pitchFamily="34" charset="0"/>
              </a:rPr>
              <a:t>.</a:t>
            </a:r>
            <a:r>
              <a:rPr lang="ru-RU" sz="2400" b="0" i="0" dirty="0">
                <a:effectLst/>
                <a:latin typeface="Century Gothic" panose="020B0502020202020204" pitchFamily="34" charset="0"/>
              </a:rPr>
              <a:t> Мы просто можем повернуться к миру, грубо говоря, той самой стороной, где находятся нужные выступы, где находятся нужные впадинки, и мы состыкуемся с тем, что происходит вокруг нас.</a:t>
            </a:r>
            <a:endParaRPr lang="ru-RU" sz="2400" b="1" i="0" dirty="0">
              <a:effectLst/>
              <a:latin typeface="Century Gothic" panose="020B0502020202020204" pitchFamily="34" charset="0"/>
            </a:endParaRPr>
          </a:p>
          <a:p>
            <a:r>
              <a:rPr lang="ru-RU" sz="2400" b="0" i="1" dirty="0">
                <a:effectLst/>
                <a:latin typeface="Century Gothic" panose="020B0502020202020204" pitchFamily="34" charset="0"/>
              </a:rPr>
              <a:t>Адаптивный интеллект — это не только и не столько возможность адаптироваться к переменам вокруг нас, а </a:t>
            </a:r>
            <a:r>
              <a:rPr lang="ru-RU" sz="2400" b="1" i="1" dirty="0">
                <a:effectLst/>
                <a:latin typeface="Century Gothic" panose="020B0502020202020204" pitchFamily="34" charset="0"/>
              </a:rPr>
              <a:t>адаптивный интеллект – это больше про </a:t>
            </a:r>
            <a:r>
              <a:rPr lang="ru-RU" sz="2400" b="1" i="1" dirty="0">
                <a:solidFill>
                  <a:schemeClr val="accent1"/>
                </a:solidFill>
                <a:effectLst/>
                <a:latin typeface="Century Gothic" panose="020B0502020202020204" pitchFamily="34" charset="0"/>
              </a:rPr>
              <a:t>умение видеть возможности в переменах. </a:t>
            </a:r>
            <a:endParaRPr lang="ru-RU" sz="24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032DAB07-5C9A-4DB9-B3AD-9BF4777CA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89140"/>
            <a:ext cx="8915399" cy="70429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</a:rPr>
              <a:t>АДАПТИВНЫЙ ИНТЕЛЛЕКТ</a:t>
            </a:r>
          </a:p>
        </p:txBody>
      </p:sp>
    </p:spTree>
    <p:extLst>
      <p:ext uri="{BB962C8B-B14F-4D97-AF65-F5344CB8AC3E}">
        <p14:creationId xmlns="" xmlns:p14="http://schemas.microsoft.com/office/powerpoint/2010/main" val="45089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33000FB-18D5-4B79-A34C-AB0D0E15A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609601"/>
            <a:ext cx="8915399" cy="115705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</a:rPr>
              <a:t>Базовые составляющие успеха </a:t>
            </a:r>
            <a:br>
              <a:rPr lang="ru-RU" sz="2800" b="1" dirty="0">
                <a:solidFill>
                  <a:schemeClr val="accent1"/>
                </a:solidFill>
              </a:rPr>
            </a:br>
            <a:r>
              <a:rPr lang="ru-RU" sz="2800" b="1" dirty="0">
                <a:solidFill>
                  <a:schemeClr val="accent1"/>
                </a:solidFill>
              </a:rPr>
              <a:t>в самопрезентации</a:t>
            </a:r>
            <a:endParaRPr lang="ru-RU" sz="2800" b="1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462D5BC-E21C-422F-B83D-A081B2216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1871708"/>
            <a:ext cx="8915399" cy="4724401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ru-RU" sz="2400" dirty="0"/>
              <a:t>Позиция «я выбираю» (подойдете ли вы мне как работодатель).</a:t>
            </a:r>
          </a:p>
          <a:p>
            <a:pPr marL="285750" indent="-285750">
              <a:buFontTx/>
              <a:buChar char="-"/>
            </a:pPr>
            <a:r>
              <a:rPr lang="ru-RU" sz="2400" dirty="0"/>
              <a:t>Уверенность в себе (коммуникабельность, гибкость, творческий подход, игра).</a:t>
            </a:r>
          </a:p>
          <a:p>
            <a:pPr marL="285750" indent="-285750">
              <a:buFontTx/>
              <a:buChar char="-"/>
            </a:pPr>
            <a:r>
              <a:rPr lang="ru-RU" sz="2400" dirty="0"/>
              <a:t>Внимание и внимательность.</a:t>
            </a:r>
          </a:p>
          <a:p>
            <a:pPr marL="285750" indent="-285750">
              <a:buFontTx/>
              <a:buChar char="-"/>
            </a:pPr>
            <a:r>
              <a:rPr lang="ru-RU" sz="2400" dirty="0"/>
              <a:t>Активная позиция и энтузиазм.</a:t>
            </a:r>
          </a:p>
          <a:p>
            <a:pPr marL="285750" indent="-285750">
              <a:buFontTx/>
              <a:buChar char="-"/>
            </a:pPr>
            <a:r>
              <a:rPr lang="ru-RU" sz="2400" dirty="0"/>
              <a:t>Управляет процессом тот, кто задает вопросы.</a:t>
            </a:r>
          </a:p>
          <a:p>
            <a:pPr marL="285750" indent="-285750">
              <a:buFontTx/>
              <a:buChar char="-"/>
            </a:pP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713590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33000FB-18D5-4B79-A34C-AB0D0E15A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609601"/>
            <a:ext cx="8915399" cy="115705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</a:rPr>
              <a:t>САМОПРЕЗЕНТАЦИЯ = ПРОДАЖА СЕБЯ</a:t>
            </a:r>
            <a:r>
              <a:rPr lang="ru-RU" sz="2800" dirty="0"/>
              <a:t> </a:t>
            </a:r>
            <a:endParaRPr lang="ru-RU" sz="2800" b="1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462D5BC-E21C-422F-B83D-A081B2216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1871708"/>
            <a:ext cx="8915399" cy="4724401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ru-RU" sz="2400" dirty="0"/>
              <a:t>Вот кто я такой (молодой специалист, выпускник ОУ), </a:t>
            </a:r>
          </a:p>
          <a:p>
            <a:pPr marL="285750" indent="-285750">
              <a:buFontTx/>
              <a:buChar char="-"/>
            </a:pPr>
            <a:r>
              <a:rPr lang="ru-RU" sz="2400" dirty="0"/>
              <a:t>Вот что у меня есть (навыки, владение технологиями) </a:t>
            </a:r>
          </a:p>
          <a:p>
            <a:pPr marL="285750" indent="-285750">
              <a:buFontTx/>
              <a:buChar char="-"/>
            </a:pPr>
            <a:r>
              <a:rPr lang="ru-RU" sz="2400" dirty="0"/>
              <a:t>Вот почему это работает (решение каких-то профессиональных задач, создание проектов, примеры из опыта) </a:t>
            </a:r>
          </a:p>
          <a:p>
            <a:pPr marL="285750" indent="-285750">
              <a:buFontTx/>
              <a:buChar char="-"/>
            </a:pPr>
            <a:r>
              <a:rPr lang="ru-RU" sz="2400" dirty="0"/>
              <a:t>Вот почему вам это нужно (предварительно задав вопросы, какого специалиста и для решения каких задач они ищут). </a:t>
            </a:r>
          </a:p>
        </p:txBody>
      </p:sp>
    </p:spTree>
    <p:extLst>
      <p:ext uri="{BB962C8B-B14F-4D97-AF65-F5344CB8AC3E}">
        <p14:creationId xmlns="" xmlns:p14="http://schemas.microsoft.com/office/powerpoint/2010/main" val="3080533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33000FB-18D5-4B79-A34C-AB0D0E15A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609601"/>
            <a:ext cx="8915399" cy="115705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</a:rPr>
              <a:t>Как устроиться на любую работу?</a:t>
            </a:r>
            <a:endParaRPr lang="ru-RU" sz="2800" b="1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462D5BC-E21C-422F-B83D-A081B2216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1871708"/>
            <a:ext cx="8915399" cy="4724401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Все просто. Задаете </a:t>
            </a:r>
            <a:r>
              <a:rPr lang="ru-RU" sz="2400" b="1" dirty="0">
                <a:solidFill>
                  <a:schemeClr val="accent1"/>
                </a:solidFill>
              </a:rPr>
              <a:t>3 вопроса</a:t>
            </a:r>
          </a:p>
          <a:p>
            <a:endParaRPr lang="ru-RU" sz="2400" dirty="0"/>
          </a:p>
          <a:p>
            <a:pPr marL="285750" indent="-285750">
              <a:buFontTx/>
              <a:buChar char="-"/>
            </a:pPr>
            <a:r>
              <a:rPr lang="ru-RU" sz="2400" dirty="0"/>
              <a:t>Какие задачи мне нужно решать?</a:t>
            </a:r>
          </a:p>
          <a:p>
            <a:pPr marL="285750" indent="-285750">
              <a:buFontTx/>
              <a:buChar char="-"/>
            </a:pPr>
            <a:r>
              <a:rPr lang="ru-RU" sz="2400" dirty="0"/>
              <a:t>Почему ищете человека на должность? (Предыдущий работник не справился с этими задачами?)</a:t>
            </a:r>
          </a:p>
          <a:p>
            <a:pPr marL="285750" indent="-285750">
              <a:buFontTx/>
              <a:buChar char="-"/>
            </a:pPr>
            <a:r>
              <a:rPr lang="ru-RU" sz="2400" dirty="0"/>
              <a:t>Какие задачи нужно решить именно вашему отделу/подразделению, чтобы Вам как руководителю было хорошо?</a:t>
            </a:r>
          </a:p>
          <a:p>
            <a:pPr marL="285750" indent="-285750">
              <a:buFontTx/>
              <a:buChar char="-"/>
            </a:pPr>
            <a:endParaRPr lang="ru-RU" sz="2400" dirty="0"/>
          </a:p>
          <a:p>
            <a:r>
              <a:rPr lang="ru-RU" sz="2400" b="1" dirty="0"/>
              <a:t>«Я готов приложить все усилия, быстро доучиться </a:t>
            </a:r>
            <a:br>
              <a:rPr lang="ru-RU" sz="2400" b="1" dirty="0"/>
            </a:br>
            <a:r>
              <a:rPr lang="ru-RU" sz="2400" b="1" dirty="0"/>
              <a:t>чему нужно, задачи зажигают, хочу у вас работать.»</a:t>
            </a:r>
          </a:p>
        </p:txBody>
      </p:sp>
    </p:spTree>
    <p:extLst>
      <p:ext uri="{BB962C8B-B14F-4D97-AF65-F5344CB8AC3E}">
        <p14:creationId xmlns="" xmlns:p14="http://schemas.microsoft.com/office/powerpoint/2010/main" val="2057385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612A69-1BDB-4029-8874-EF984E54F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177849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</a:rPr>
              <a:t>КАК ДОСТИЧЬ ЛЮБУЮ ЦЕЛЬ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FB4EB29-29C9-4AFC-BBFA-08DE2E1BB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2187894"/>
            <a:ext cx="8915399" cy="3749787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accent1"/>
                </a:solidFill>
              </a:rPr>
              <a:t>Шаг 1. </a:t>
            </a:r>
            <a:r>
              <a:rPr lang="ru-RU" sz="2400" dirty="0"/>
              <a:t>Понять, чего вы хотите (определить желаемый результат) </a:t>
            </a:r>
          </a:p>
          <a:p>
            <a:r>
              <a:rPr lang="ru-RU" sz="2400" b="1" dirty="0">
                <a:solidFill>
                  <a:schemeClr val="accent1"/>
                </a:solidFill>
              </a:rPr>
              <a:t>Шаг 2. </a:t>
            </a:r>
            <a:r>
              <a:rPr lang="ru-RU" sz="2400" dirty="0"/>
              <a:t>Совершать массовые регулярные действия </a:t>
            </a:r>
            <a:br>
              <a:rPr lang="ru-RU" sz="2400" dirty="0"/>
            </a:br>
            <a:r>
              <a:rPr lang="ru-RU" sz="2400" dirty="0"/>
              <a:t>по направлению к желаемому результату </a:t>
            </a:r>
          </a:p>
          <a:p>
            <a:r>
              <a:rPr lang="ru-RU" sz="2400" b="1" dirty="0">
                <a:solidFill>
                  <a:schemeClr val="accent1"/>
                </a:solidFill>
              </a:rPr>
              <a:t>Шаг 3. </a:t>
            </a:r>
            <a:r>
              <a:rPr lang="ru-RU" sz="2400" dirty="0"/>
              <a:t>Проверять, работают ли действия (приближают ли к желаемому результату) </a:t>
            </a:r>
          </a:p>
          <a:p>
            <a:r>
              <a:rPr lang="ru-RU" sz="2400" b="1" dirty="0">
                <a:solidFill>
                  <a:schemeClr val="accent1"/>
                </a:solidFill>
              </a:rPr>
              <a:t>Шаг 4. </a:t>
            </a:r>
            <a:r>
              <a:rPr lang="ru-RU" sz="2400" dirty="0"/>
              <a:t>Превращать препятствия в ресурсы </a:t>
            </a:r>
          </a:p>
        </p:txBody>
      </p:sp>
    </p:spTree>
    <p:extLst>
      <p:ext uri="{BB962C8B-B14F-4D97-AF65-F5344CB8AC3E}">
        <p14:creationId xmlns="" xmlns:p14="http://schemas.microsoft.com/office/powerpoint/2010/main" val="1950718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33000FB-18D5-4B79-A34C-AB0D0E15A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78782"/>
            <a:ext cx="8915399" cy="1157056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Планирование карьеры начинается </a:t>
            </a:r>
            <a:br>
              <a:rPr lang="ru-RU" sz="2800" dirty="0"/>
            </a:br>
            <a:r>
              <a:rPr lang="ru-RU" sz="2800" dirty="0"/>
              <a:t>с определения своих целей и задач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462D5BC-E21C-422F-B83D-A081B2216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1871708"/>
            <a:ext cx="8915399" cy="4724401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chemeClr val="accent1"/>
                </a:solidFill>
              </a:rPr>
              <a:t>Цель</a:t>
            </a:r>
            <a:r>
              <a:rPr lang="ru-RU" dirty="0"/>
              <a:t> - это то, чего вы хотите. В данном случае мы будем рассматривать профессиональные и карьерные цели. </a:t>
            </a:r>
          </a:p>
          <a:p>
            <a:r>
              <a:rPr lang="ru-RU" b="1" dirty="0">
                <a:solidFill>
                  <a:schemeClr val="accent1"/>
                </a:solidFill>
              </a:rPr>
              <a:t>Результат</a:t>
            </a:r>
            <a:r>
              <a:rPr lang="ru-RU" dirty="0"/>
              <a:t> - это нечто большее, чем цель. </a:t>
            </a:r>
          </a:p>
          <a:p>
            <a:r>
              <a:rPr lang="ru-RU" dirty="0"/>
              <a:t>Результат - это более конкретное, специфичное, детальное описание желаемого (включающее в себя понимание того, как вы поймете, что уже получили нужный результат) </a:t>
            </a:r>
          </a:p>
          <a:p>
            <a:endParaRPr lang="ru-RU" dirty="0"/>
          </a:p>
          <a:p>
            <a:r>
              <a:rPr lang="ru-RU" dirty="0"/>
              <a:t>Сформулируйте желаемые результаты, ответив на вопросы: </a:t>
            </a:r>
          </a:p>
          <a:p>
            <a:r>
              <a:rPr lang="ru-RU" dirty="0"/>
              <a:t>а) Кем я хочу быть (профессия и должность)? </a:t>
            </a:r>
          </a:p>
          <a:p>
            <a:r>
              <a:rPr lang="ru-RU" dirty="0"/>
              <a:t>б) Где я хочу быть (желаемое место работы)? </a:t>
            </a:r>
          </a:p>
          <a:p>
            <a:r>
              <a:rPr lang="ru-RU" dirty="0"/>
              <a:t>в) С кем я хочу быть (коллектив, окружение)? </a:t>
            </a:r>
          </a:p>
          <a:p>
            <a:r>
              <a:rPr lang="ru-RU" dirty="0"/>
              <a:t>г) Что я хочу уметь (навыки, как личные, так и профессиональные)? </a:t>
            </a:r>
          </a:p>
          <a:p>
            <a:r>
              <a:rPr lang="ru-RU" dirty="0"/>
              <a:t>д) Что я хочу иметь (уровень дохода, материальные ценности, свободное время и др.)?</a:t>
            </a:r>
          </a:p>
        </p:txBody>
      </p:sp>
    </p:spTree>
    <p:extLst>
      <p:ext uri="{BB962C8B-B14F-4D97-AF65-F5344CB8AC3E}">
        <p14:creationId xmlns="" xmlns:p14="http://schemas.microsoft.com/office/powerpoint/2010/main" val="2418300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33000FB-18D5-4B79-A34C-AB0D0E15A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609601"/>
            <a:ext cx="8915399" cy="115705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</a:rPr>
              <a:t>ХСР</a:t>
            </a:r>
            <a:r>
              <a:rPr lang="ru-RU" sz="2800" dirty="0"/>
              <a:t> </a:t>
            </a:r>
            <a:br>
              <a:rPr lang="ru-RU" sz="2800" dirty="0"/>
            </a:br>
            <a:r>
              <a:rPr lang="ru-RU" sz="2800" b="1" dirty="0"/>
              <a:t>хорошо сформулированный результат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462D5BC-E21C-422F-B83D-A081B2216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1871708"/>
            <a:ext cx="8915399" cy="4724401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Tx/>
              <a:buChar char="-"/>
            </a:pPr>
            <a:r>
              <a:rPr lang="ru-RU" sz="2400" b="1" dirty="0">
                <a:solidFill>
                  <a:schemeClr val="accent1"/>
                </a:solidFill>
              </a:rPr>
              <a:t>Позитивная формулировка </a:t>
            </a:r>
            <a:r>
              <a:rPr lang="ru-RU" sz="2400" dirty="0"/>
              <a:t>(«Получить должность программиста с окладом, позволяющим обеспечить свои потребности») </a:t>
            </a:r>
          </a:p>
          <a:p>
            <a:pPr marL="285750" indent="-285750">
              <a:buFontTx/>
              <a:buChar char="-"/>
            </a:pPr>
            <a:r>
              <a:rPr lang="ru-RU" sz="2400" b="1" dirty="0">
                <a:solidFill>
                  <a:schemeClr val="accent1"/>
                </a:solidFill>
              </a:rPr>
              <a:t>Активная позиция </a:t>
            </a:r>
            <a:r>
              <a:rPr lang="ru-RU" sz="2400" dirty="0"/>
              <a:t>(делаю сам, зависит от меня) </a:t>
            </a:r>
          </a:p>
          <a:p>
            <a:pPr marL="285750" indent="-285750">
              <a:buFontTx/>
              <a:buChar char="-"/>
            </a:pPr>
            <a:r>
              <a:rPr lang="ru-RU" sz="2400" b="1" dirty="0">
                <a:solidFill>
                  <a:schemeClr val="accent1"/>
                </a:solidFill>
              </a:rPr>
              <a:t>Конкретность</a:t>
            </a:r>
            <a:r>
              <a:rPr lang="ru-RU" sz="2400" dirty="0"/>
              <a:t> (четко, пошагово в деталях) </a:t>
            </a:r>
          </a:p>
          <a:p>
            <a:pPr marL="285750" indent="-285750">
              <a:buFontTx/>
              <a:buChar char="-"/>
            </a:pPr>
            <a:r>
              <a:rPr lang="ru-RU" sz="2400" b="1" dirty="0">
                <a:solidFill>
                  <a:schemeClr val="accent1"/>
                </a:solidFill>
              </a:rPr>
              <a:t>Подтверждение</a:t>
            </a:r>
            <a:r>
              <a:rPr lang="ru-RU" sz="2400" dirty="0"/>
              <a:t> (как я пойму, что уже достиг? что увижу, услышу, почувствую?) </a:t>
            </a:r>
          </a:p>
          <a:p>
            <a:pPr marL="285750" indent="-285750">
              <a:buFontTx/>
              <a:buChar char="-"/>
            </a:pPr>
            <a:r>
              <a:rPr lang="ru-RU" sz="2400" b="1" dirty="0">
                <a:solidFill>
                  <a:schemeClr val="accent1"/>
                </a:solidFill>
              </a:rPr>
              <a:t>Ресурсы</a:t>
            </a:r>
            <a:r>
              <a:rPr lang="ru-RU" sz="2400" dirty="0"/>
              <a:t> (что мне поможет?) </a:t>
            </a:r>
          </a:p>
          <a:p>
            <a:pPr marL="285750" indent="-285750">
              <a:buFontTx/>
              <a:buChar char="-"/>
            </a:pPr>
            <a:r>
              <a:rPr lang="ru-RU" sz="2400" b="1" dirty="0">
                <a:solidFill>
                  <a:schemeClr val="accent1"/>
                </a:solidFill>
              </a:rPr>
              <a:t>Размеры</a:t>
            </a:r>
            <a:r>
              <a:rPr lang="ru-RU" sz="2400" dirty="0"/>
              <a:t> (</a:t>
            </a:r>
            <a:r>
              <a:rPr lang="ru-RU" sz="2400" dirty="0" err="1"/>
              <a:t>чанкинг</a:t>
            </a:r>
            <a:r>
              <a:rPr lang="ru-RU" sz="2400" dirty="0"/>
              <a:t> - «делим слога на кусочки», чтобы было более достижимо и легче достигалось) </a:t>
            </a:r>
          </a:p>
          <a:p>
            <a:pPr marL="285750" indent="-285750">
              <a:buFontTx/>
              <a:buChar char="-"/>
            </a:pPr>
            <a:r>
              <a:rPr lang="ru-RU" sz="2400" b="1" dirty="0">
                <a:solidFill>
                  <a:schemeClr val="accent1"/>
                </a:solidFill>
              </a:rPr>
              <a:t>Экологическая рамка </a:t>
            </a:r>
            <a:r>
              <a:rPr lang="ru-RU" sz="2400" dirty="0"/>
              <a:t>(последствия достижения результата) </a:t>
            </a:r>
          </a:p>
        </p:txBody>
      </p:sp>
    </p:spTree>
    <p:extLst>
      <p:ext uri="{BB962C8B-B14F-4D97-AF65-F5344CB8AC3E}">
        <p14:creationId xmlns="" xmlns:p14="http://schemas.microsoft.com/office/powerpoint/2010/main" val="1208131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42BA267-FE24-4E74-B3B4-D3819AF63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chemeClr val="accent1"/>
                </a:solidFill>
              </a:rPr>
              <a:t>Подготовка </a:t>
            </a:r>
            <a:br>
              <a:rPr lang="ru-RU" sz="2000" b="1" dirty="0">
                <a:solidFill>
                  <a:schemeClr val="accent1"/>
                </a:solidFill>
              </a:rPr>
            </a:br>
            <a:r>
              <a:rPr lang="ru-RU" sz="2000" b="1" dirty="0">
                <a:solidFill>
                  <a:schemeClr val="accent1"/>
                </a:solidFill>
              </a:rPr>
              <a:t>к карьерному развитию 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="" xmlns:a16="http://schemas.microsoft.com/office/drawing/2014/main" id="{776A9E0A-613B-4402-ADB5-D5CDE70283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545" y="1647825"/>
            <a:ext cx="5181600" cy="3562350"/>
          </a:xfrm>
          <a:prstGeom prst="rect">
            <a:avLst/>
          </a:prstGeom>
        </p:spPr>
      </p:pic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62F9E3CB-CB88-42A2-9339-81D880591EE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1600" dirty="0"/>
              <a:t>Прежде чем отправиться в путь, необходимо понять, в какой точке мы находимся сейчас. </a:t>
            </a:r>
            <a:br>
              <a:rPr lang="ru-RU" sz="1600" dirty="0"/>
            </a:br>
            <a:endParaRPr lang="ru-RU" sz="1600" dirty="0"/>
          </a:p>
          <a:p>
            <a:r>
              <a:rPr lang="ru-RU" sz="1600" dirty="0"/>
              <a:t>Без этого даже суперсовременный GPS-навигатор маршрут не построит. </a:t>
            </a:r>
          </a:p>
          <a:p>
            <a:r>
              <a:rPr lang="ru-RU" sz="1600" dirty="0"/>
              <a:t>Какие навыки у нас есть </a:t>
            </a:r>
            <a:br>
              <a:rPr lang="ru-RU" sz="1600" dirty="0"/>
            </a:br>
            <a:r>
              <a:rPr lang="ru-RU" sz="1600" dirty="0"/>
              <a:t>и чего хотят работодатели? </a:t>
            </a:r>
          </a:p>
          <a:p>
            <a:r>
              <a:rPr lang="ru-RU" sz="1600" dirty="0"/>
              <a:t>В чем наши сильные и слабые стороны? </a:t>
            </a:r>
          </a:p>
          <a:p>
            <a:r>
              <a:rPr lang="ru-RU" sz="1600" dirty="0"/>
              <a:t>Разобраться с этим можно при помощи </a:t>
            </a:r>
            <a:r>
              <a:rPr lang="ru-RU" sz="1600" dirty="0" err="1"/>
              <a:t>swot</a:t>
            </a:r>
            <a:r>
              <a:rPr lang="ru-RU" sz="1600" dirty="0"/>
              <a:t>-анализа.</a:t>
            </a:r>
          </a:p>
          <a:p>
            <a:r>
              <a:rPr lang="ru-RU" sz="1600" dirty="0">
                <a:effectLst/>
              </a:rPr>
              <a:t>Да, этот инструмент пригодится не только для построения бизнес-планов, но и для личностного роста. </a:t>
            </a:r>
            <a:endParaRPr lang="ru-RU" sz="1200" dirty="0"/>
          </a:p>
        </p:txBody>
      </p:sp>
    </p:spTree>
    <p:extLst>
      <p:ext uri="{BB962C8B-B14F-4D97-AF65-F5344CB8AC3E}">
        <p14:creationId xmlns="" xmlns:p14="http://schemas.microsoft.com/office/powerpoint/2010/main" val="2167412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33000FB-18D5-4B79-A34C-AB0D0E15A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89140"/>
            <a:ext cx="8915399" cy="70429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</a:rPr>
              <a:t>HARD SKILLS И  SOFT SKILLS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5EAE1A56-08FC-4EEF-BE55-5BE9D48AC8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4367" y="1491077"/>
            <a:ext cx="9173990" cy="465226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94561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>
            <a:extLst>
              <a:ext uri="{FF2B5EF4-FFF2-40B4-BE49-F238E27FC236}">
                <a16:creationId xmlns="" xmlns:a16="http://schemas.microsoft.com/office/drawing/2014/main" id="{73A237AF-7E5A-41C7-949D-C33104E327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6382" y="446842"/>
            <a:ext cx="8490301" cy="5844157"/>
          </a:xfrm>
        </p:spPr>
      </p:pic>
    </p:spTree>
    <p:extLst>
      <p:ext uri="{BB962C8B-B14F-4D97-AF65-F5344CB8AC3E}">
        <p14:creationId xmlns="" xmlns:p14="http://schemas.microsoft.com/office/powerpoint/2010/main" val="2421473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462D5BC-E21C-422F-B83D-A081B2216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1871708"/>
            <a:ext cx="8915399" cy="4724401"/>
          </a:xfrm>
        </p:spPr>
        <p:txBody>
          <a:bodyPr>
            <a:normAutofit lnSpcReduction="10000"/>
          </a:bodyPr>
          <a:lstStyle/>
          <a:p>
            <a:r>
              <a:rPr lang="ru-RU" sz="2400" b="1" dirty="0">
                <a:solidFill>
                  <a:schemeClr val="accent1"/>
                </a:solidFill>
              </a:rPr>
              <a:t>Hard-</a:t>
            </a:r>
            <a:r>
              <a:rPr lang="ru-RU" sz="2400" b="1" dirty="0" err="1">
                <a:solidFill>
                  <a:schemeClr val="accent1"/>
                </a:solidFill>
              </a:rPr>
              <a:t>skills</a:t>
            </a:r>
            <a:r>
              <a:rPr lang="ru-RU" sz="2400" b="1" dirty="0">
                <a:solidFill>
                  <a:schemeClr val="accent1"/>
                </a:solidFill>
              </a:rPr>
              <a:t> </a:t>
            </a:r>
            <a:r>
              <a:rPr lang="ru-RU" sz="2400" dirty="0"/>
              <a:t>(«жесткие» или «твердые») – профессиональные или технические навыки, которые легко измерить и продемонстрировать, относящиеся к непосредственной работе человека (программирование, работа с оборудованием, управление системами).</a:t>
            </a:r>
          </a:p>
          <a:p>
            <a:endParaRPr lang="ru-RU" sz="2400" dirty="0"/>
          </a:p>
          <a:p>
            <a:r>
              <a:rPr lang="ru-RU" sz="2400" b="1" dirty="0">
                <a:solidFill>
                  <a:schemeClr val="accent1"/>
                </a:solidFill>
              </a:rPr>
              <a:t>Soft </a:t>
            </a:r>
            <a:r>
              <a:rPr lang="ru-RU" sz="2400" b="1" dirty="0" err="1">
                <a:solidFill>
                  <a:schemeClr val="accent1"/>
                </a:solidFill>
              </a:rPr>
              <a:t>skills</a:t>
            </a:r>
            <a:r>
              <a:rPr lang="ru-RU" sz="2400" b="1" dirty="0">
                <a:solidFill>
                  <a:schemeClr val="accent1"/>
                </a:solidFill>
              </a:rPr>
              <a:t> </a:t>
            </a:r>
            <a:r>
              <a:rPr lang="ru-RU" sz="2400" dirty="0"/>
              <a:t>- это так называемые «гибкие» или «мягкие» навыки, представляют собой комплекс компетенций, важных для карьеры, при этом не относящихся к профессиональным знаниям и не зависящие </a:t>
            </a:r>
            <a:br>
              <a:rPr lang="ru-RU" sz="2400" dirty="0"/>
            </a:br>
            <a:r>
              <a:rPr lang="ru-RU" sz="2400" dirty="0"/>
              <a:t>от специфики работы .</a:t>
            </a:r>
          </a:p>
          <a:p>
            <a:endParaRPr lang="ru-RU" sz="2400" dirty="0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032DAB07-5C9A-4DB9-B3AD-9BF4777CA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89140"/>
            <a:ext cx="8915399" cy="70429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</a:rPr>
              <a:t>HARD SKILLS И  SOFT SKILLS</a:t>
            </a:r>
          </a:p>
        </p:txBody>
      </p:sp>
    </p:spTree>
    <p:extLst>
      <p:ext uri="{BB962C8B-B14F-4D97-AF65-F5344CB8AC3E}">
        <p14:creationId xmlns="" xmlns:p14="http://schemas.microsoft.com/office/powerpoint/2010/main" val="1845187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33000FB-18D5-4B79-A34C-AB0D0E15A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609601"/>
            <a:ext cx="8915399" cy="115705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</a:rPr>
              <a:t>Практикум по </a:t>
            </a:r>
            <a:r>
              <a:rPr lang="ru-RU" sz="2800" b="1" dirty="0" err="1">
                <a:solidFill>
                  <a:schemeClr val="accent1"/>
                </a:solidFill>
              </a:rPr>
              <a:t>hard-skills</a:t>
            </a:r>
            <a:r>
              <a:rPr lang="ru-RU" sz="2800" b="1" dirty="0">
                <a:solidFill>
                  <a:schemeClr val="accent1"/>
                </a:solidFill>
              </a:rPr>
              <a:t> и </a:t>
            </a:r>
            <a:r>
              <a:rPr lang="ru-RU" sz="2800" b="1" dirty="0" err="1">
                <a:solidFill>
                  <a:schemeClr val="accent1"/>
                </a:solidFill>
              </a:rPr>
              <a:t>soft-skills</a:t>
            </a:r>
            <a:r>
              <a:rPr lang="ru-RU" sz="2800" b="1" dirty="0">
                <a:solidFill>
                  <a:schemeClr val="accent1"/>
                </a:solidFill>
              </a:rPr>
              <a:t> навыкам</a:t>
            </a:r>
            <a:r>
              <a:rPr lang="ru-RU" sz="2800" dirty="0"/>
              <a:t> </a:t>
            </a:r>
            <a:endParaRPr lang="ru-RU" sz="2800" b="1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462D5BC-E21C-422F-B83D-A081B2216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1871709"/>
            <a:ext cx="8915399" cy="3219636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2400" dirty="0"/>
              <a:t>Определите, какие жесткие и гибкие навыки </a:t>
            </a:r>
            <a:r>
              <a:rPr lang="ru-RU" sz="2400" b="1" dirty="0">
                <a:solidFill>
                  <a:schemeClr val="accent1"/>
                </a:solidFill>
              </a:rPr>
              <a:t>присутствуют и определяют успех </a:t>
            </a:r>
            <a:r>
              <a:rPr lang="ru-RU" sz="2400" dirty="0"/>
              <a:t>в вашей работе.</a:t>
            </a:r>
          </a:p>
          <a:p>
            <a:pPr marL="457200" indent="-457200">
              <a:buAutoNum type="arabicPeriod"/>
            </a:pPr>
            <a:r>
              <a:rPr lang="ru-RU" sz="2400" dirty="0"/>
              <a:t>Опишите </a:t>
            </a:r>
            <a:r>
              <a:rPr lang="ru-RU" sz="2400" dirty="0" err="1"/>
              <a:t>hard-skills</a:t>
            </a:r>
            <a:r>
              <a:rPr lang="ru-RU" sz="2400" dirty="0"/>
              <a:t> и </a:t>
            </a:r>
            <a:r>
              <a:rPr lang="ru-RU" sz="2400" dirty="0" err="1"/>
              <a:t>soft-skills</a:t>
            </a:r>
            <a:r>
              <a:rPr lang="ru-RU" sz="2400" dirty="0"/>
              <a:t>, которые вам </a:t>
            </a:r>
            <a:br>
              <a:rPr lang="ru-RU" sz="2400" dirty="0"/>
            </a:br>
            <a:r>
              <a:rPr lang="ru-RU" sz="2400" b="1" dirty="0">
                <a:solidFill>
                  <a:schemeClr val="accent1"/>
                </a:solidFill>
              </a:rPr>
              <a:t>даются с наибольшим успехом</a:t>
            </a:r>
            <a:r>
              <a:rPr lang="ru-RU" sz="2400" dirty="0"/>
              <a:t>.</a:t>
            </a:r>
          </a:p>
          <a:p>
            <a:pPr marL="457200" indent="-457200">
              <a:buAutoNum type="arabicPeriod"/>
            </a:pPr>
            <a:r>
              <a:rPr lang="ru-RU" sz="2400" dirty="0"/>
              <a:t>Определите, какие жесткие и гибкие навыки вам </a:t>
            </a:r>
            <a:r>
              <a:rPr lang="ru-RU" sz="2400" b="1" dirty="0">
                <a:solidFill>
                  <a:schemeClr val="accent1"/>
                </a:solidFill>
              </a:rPr>
              <a:t>нужны для выхода на новый уровень </a:t>
            </a:r>
            <a:r>
              <a:rPr lang="ru-RU" sz="2400" dirty="0"/>
              <a:t>результатов.</a:t>
            </a:r>
            <a:br>
              <a:rPr lang="ru-RU" sz="2400" dirty="0"/>
            </a:br>
            <a:r>
              <a:rPr lang="ru-RU" sz="2400" dirty="0"/>
              <a:t> </a:t>
            </a:r>
          </a:p>
        </p:txBody>
      </p:sp>
      <p:sp>
        <p:nvSpPr>
          <p:cNvPr id="4" name="Текст 2">
            <a:extLst>
              <a:ext uri="{FF2B5EF4-FFF2-40B4-BE49-F238E27FC236}">
                <a16:creationId xmlns="" xmlns:a16="http://schemas.microsoft.com/office/drawing/2014/main" id="{5B84ABCA-18CE-4CE3-98EA-7FD41E4916EC}"/>
              </a:ext>
            </a:extLst>
          </p:cNvPr>
          <p:cNvSpPr txBox="1">
            <a:spLocks/>
          </p:cNvSpPr>
          <p:nvPr/>
        </p:nvSpPr>
        <p:spPr>
          <a:xfrm>
            <a:off x="2859351" y="5196397"/>
            <a:ext cx="8915399" cy="13479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900" dirty="0"/>
              <a:t>Не факт, что вам нужно обязательно усиливать все </a:t>
            </a:r>
            <a:r>
              <a:rPr lang="ru-RU" sz="2900" dirty="0" err="1"/>
              <a:t>hard-skills</a:t>
            </a:r>
            <a:r>
              <a:rPr lang="ru-RU" sz="2900" dirty="0"/>
              <a:t> и </a:t>
            </a:r>
            <a:r>
              <a:rPr lang="ru-RU" sz="2900" dirty="0" err="1"/>
              <a:t>soft-skills</a:t>
            </a:r>
            <a:r>
              <a:rPr lang="ru-RU" sz="2900" dirty="0"/>
              <a:t>. </a:t>
            </a:r>
          </a:p>
          <a:p>
            <a:r>
              <a:rPr lang="ru-RU" sz="2900" dirty="0"/>
              <a:t/>
            </a:r>
            <a:br>
              <a:rPr lang="ru-RU" sz="2900" dirty="0"/>
            </a:br>
            <a:r>
              <a:rPr lang="ru-RU" sz="2900" dirty="0"/>
              <a:t>Но крайне важно определить, какие компетенции желаемой  должности являются ключевыми и решающими. </a:t>
            </a:r>
            <a:r>
              <a:rPr lang="ru-RU" sz="2400" dirty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4221489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462D5BC-E21C-422F-B83D-A081B2216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1251222"/>
            <a:ext cx="8915399" cy="5443492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Все мы знаем про </a:t>
            </a:r>
            <a:r>
              <a:rPr lang="ru-RU" sz="2400" b="1" dirty="0">
                <a:solidFill>
                  <a:schemeClr val="accent1"/>
                </a:solidFill>
              </a:rPr>
              <a:t>IQ – </a:t>
            </a:r>
            <a:r>
              <a:rPr lang="ru-RU" sz="2400" dirty="0">
                <a:solidFill>
                  <a:schemeClr val="tx1"/>
                </a:solidFill>
              </a:rPr>
              <a:t>показатель так называемого </a:t>
            </a:r>
            <a:r>
              <a:rPr lang="ru-RU" sz="2400" b="1" dirty="0">
                <a:solidFill>
                  <a:schemeClr val="accent1"/>
                </a:solidFill>
              </a:rPr>
              <a:t>ментального интеллекта </a:t>
            </a:r>
            <a:r>
              <a:rPr lang="ru-RU" sz="2400" dirty="0">
                <a:solidFill>
                  <a:schemeClr val="tx1"/>
                </a:solidFill>
              </a:rPr>
              <a:t>(академические знания, логика, умственные способности и т.д.).</a:t>
            </a:r>
          </a:p>
          <a:p>
            <a:endParaRPr lang="ru-RU" sz="2400" dirty="0">
              <a:solidFill>
                <a:schemeClr val="tx1"/>
              </a:solidFill>
            </a:endParaRPr>
          </a:p>
          <a:p>
            <a:r>
              <a:rPr lang="ru-RU" sz="2400" dirty="0">
                <a:solidFill>
                  <a:schemeClr val="tx1"/>
                </a:solidFill>
              </a:rPr>
              <a:t> Сейчас все чаще стали говорить об </a:t>
            </a:r>
            <a:r>
              <a:rPr lang="ru-RU" sz="2400" b="1" dirty="0">
                <a:solidFill>
                  <a:schemeClr val="accent1"/>
                </a:solidFill>
              </a:rPr>
              <a:t>эмоциональном интеллекте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accent1"/>
                </a:solidFill>
              </a:rPr>
              <a:t>(EQ). </a:t>
            </a:r>
            <a:r>
              <a:rPr lang="ru-RU" sz="2400" dirty="0">
                <a:solidFill>
                  <a:schemeClr val="tx1"/>
                </a:solidFill>
              </a:rPr>
              <a:t>Это способность правильно истолковывать обстановку и оказывать на нее влияние, интуитивно улавливать то, чего хотят и в чем нуждаются другие люди, знать их сильные и слабые стороны, не поддаваться стрессу и быть обаятельным. По сути, это управление своими эмоциями и способность влиять на эмоции других людей.</a:t>
            </a:r>
          </a:p>
          <a:p>
            <a:endParaRPr lang="ru-RU" sz="2400" dirty="0">
              <a:solidFill>
                <a:schemeClr val="tx1"/>
              </a:solidFill>
            </a:endParaRPr>
          </a:p>
          <a:p>
            <a:r>
              <a:rPr lang="ru-RU" sz="2400" dirty="0">
                <a:solidFill>
                  <a:schemeClr val="tx1"/>
                </a:solidFill>
              </a:rPr>
              <a:t>А вот что такое </a:t>
            </a:r>
            <a:r>
              <a:rPr lang="ru-RU" sz="2400" b="1" dirty="0">
                <a:solidFill>
                  <a:schemeClr val="accent1"/>
                </a:solidFill>
              </a:rPr>
              <a:t>интеллект адаптивный (AQ)</a:t>
            </a:r>
            <a:r>
              <a:rPr lang="ru-RU" sz="2400" dirty="0">
                <a:solidFill>
                  <a:schemeClr val="tx1"/>
                </a:solidFill>
              </a:rPr>
              <a:t>? </a:t>
            </a:r>
          </a:p>
          <a:p>
            <a:r>
              <a:rPr lang="ru-RU" sz="2400" dirty="0">
                <a:solidFill>
                  <a:schemeClr val="tx1"/>
                </a:solidFill>
              </a:rPr>
              <a:t>Это так называемое «ситуационное» мышление, способность адаптироваться под задачу. Причем не в варианте «прогибаться под изменчивый мир», а в наилучшем использовании его возможностей.</a:t>
            </a:r>
          </a:p>
          <a:p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032DAB07-5C9A-4DB9-B3AD-9BF4777CA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89140"/>
            <a:ext cx="8915399" cy="70429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</a:rPr>
              <a:t>АДАПТИВНЫЙ ИНТЕЛЛЕКТ</a:t>
            </a:r>
          </a:p>
        </p:txBody>
      </p:sp>
    </p:spTree>
    <p:extLst>
      <p:ext uri="{BB962C8B-B14F-4D97-AF65-F5344CB8AC3E}">
        <p14:creationId xmlns="" xmlns:p14="http://schemas.microsoft.com/office/powerpoint/2010/main" val="160654256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849</TotalTime>
  <Words>790</Words>
  <Application>Microsoft Office PowerPoint</Application>
  <PresentationFormat>Произвольный</PresentationFormat>
  <Paragraphs>73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Легкий дым</vt:lpstr>
      <vt:lpstr>РАЗВИТИЕ  ИНДИВИДУАЛЬНЫХ СПОСОБНОСТЕЙ  И ЛИЧНОСТНЫХ КАЧЕСТВ,  ФОРМИРОВАНИЕ НАВЫКОВ  САМОПРЕЗЕНТАЦИИ</vt:lpstr>
      <vt:lpstr>Планирование карьеры начинается  с определения своих целей и задач</vt:lpstr>
      <vt:lpstr>ХСР  хорошо сформулированный результат </vt:lpstr>
      <vt:lpstr>Подготовка  к карьерному развитию </vt:lpstr>
      <vt:lpstr>HARD SKILLS И  SOFT SKILLS</vt:lpstr>
      <vt:lpstr>Слайд 6</vt:lpstr>
      <vt:lpstr>HARD SKILLS И  SOFT SKILLS</vt:lpstr>
      <vt:lpstr>Практикум по hard-skills и soft-skills навыкам </vt:lpstr>
      <vt:lpstr>АДАПТИВНЫЙ ИНТЕЛЛЕКТ</vt:lpstr>
      <vt:lpstr>АДАПТИВНЫЙ ИНТЕЛЛЕКТ</vt:lpstr>
      <vt:lpstr>Базовые составляющие успеха  в самопрезентации</vt:lpstr>
      <vt:lpstr>САМОПРЕЗЕНТАЦИЯ = ПРОДАЖА СЕБЯ </vt:lpstr>
      <vt:lpstr>Как устроиться на любую работу?</vt:lpstr>
      <vt:lpstr>КАК ДОСТИЧЬ ЛЮБУЮ ЦЕЛЬ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 ИНДИВИДУАЛЬНЫХ СПОСОБНОСТЕЙ  И ЛИЧНОСТНЫХ КАЧЕСТВ,  ФОРМИРОВАНИЕ НАВЫКОВ САМОПРЕЗЕНТАЦИИ</dc:title>
  <dc:creator>Евгения</dc:creator>
  <cp:lastModifiedBy>Сотрудник РАДК</cp:lastModifiedBy>
  <cp:revision>29</cp:revision>
  <dcterms:created xsi:type="dcterms:W3CDTF">2023-11-13T17:02:02Z</dcterms:created>
  <dcterms:modified xsi:type="dcterms:W3CDTF">2025-12-04T06:25:36Z</dcterms:modified>
</cp:coreProperties>
</file>